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1" r:id="rId6"/>
    <p:sldId id="284" r:id="rId7"/>
    <p:sldId id="283" r:id="rId8"/>
    <p:sldId id="287" r:id="rId9"/>
    <p:sldId id="289" r:id="rId10"/>
  </p:sldIdLst>
  <p:sldSz cx="12192000" cy="6858000"/>
  <p:notesSz cx="7099300" cy="10234613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kom" id="{E75E278A-FF0E-49A4-B170-79828D63BBAD}">
          <p14:sldIdLst>
            <p14:sldId id="256"/>
          </p14:sldIdLst>
        </p14:section>
        <p14:section name="Toelichting risicoanalyse" id="{B9B51309-D148-4332-87C2-07BE32FBCA3B}">
          <p14:sldIdLst>
            <p14:sldId id="271"/>
            <p14:sldId id="284"/>
            <p14:sldId id="283"/>
            <p14:sldId id="287"/>
            <p14:sldId id="289"/>
          </p14:sldIdLst>
        </p14:section>
        <p14:section name="Meer informati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D24726"/>
    <a:srgbClr val="404040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241" autoAdjust="0"/>
  </p:normalViewPr>
  <p:slideViewPr>
    <p:cSldViewPr snapToGrid="0">
      <p:cViewPr varScale="1">
        <p:scale>
          <a:sx n="70" d="100"/>
          <a:sy n="70" d="100"/>
        </p:scale>
        <p:origin x="96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A153E4A1-B453-431D-BE43-205EA8E77ECF}" type="datetime1">
              <a:rPr lang="nl-NL" smtClean="0"/>
              <a:t>2-6-2025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9C679768-A2FC-4D08-91F6-8DCE6C56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549F48-36AB-40F5-8923-9A6C93A765A9}" type="datetime1">
              <a:rPr lang="nl-NL" smtClean="0"/>
              <a:pPr/>
              <a:t>2-6-2025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DF61EA0F-A667-4B49-8422-0062BC55E24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95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2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4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40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nl-NL" sz="1800" noProof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Klik om de tekststijlen van het model te bewerken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Tweede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Derde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Vierde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Vijfde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633E367-0C07-4A43-B293-D83D467E4BAB}" type="datetime1">
              <a:rPr lang="nl-NL" noProof="0" smtClean="0"/>
              <a:t>2-6-2025</a:t>
            </a:fld>
            <a:endParaRPr lang="nl-NL" noProof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/>
          </a:p>
        </p:txBody>
      </p:sp>
      <p:sp>
        <p:nvSpPr>
          <p:cNvPr id="10" name="Rechthoe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Klik om de tekststijlen van het model te bewerken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Tweede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Derde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Vierde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nl-NL" sz="1800" noProof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BE78928-4680-4584-9986-C2927F0B8354}" type="datetime1">
              <a:rPr lang="nl-NL" noProof="0" smtClean="0"/>
              <a:t>2-6-2025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233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80876A-6BCC-08FE-3FDF-73EE19D8C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89" y="-846667"/>
            <a:ext cx="12304889" cy="82184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9120" y="2386820"/>
            <a:ext cx="4338680" cy="1426957"/>
          </a:xfr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r>
              <a:rPr lang="nl-NL" sz="6000" dirty="0">
                <a:solidFill>
                  <a:schemeClr val="bg1"/>
                </a:solidFill>
              </a:rPr>
              <a:t>titel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4294967295"/>
          </p:nvPr>
        </p:nvSpPr>
        <p:spPr>
          <a:xfrm>
            <a:off x="919120" y="3813777"/>
            <a:ext cx="4338680" cy="682810"/>
          </a:xfrm>
          <a:solidFill>
            <a:schemeClr val="bg1">
              <a:lumMod val="50000"/>
              <a:alpha val="60000"/>
            </a:schemeClr>
          </a:solidFill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-NL" sz="2400" dirty="0">
                <a:solidFill>
                  <a:schemeClr val="bg1"/>
                </a:solidFill>
                <a:latin typeface="+mj-lt"/>
              </a:rPr>
              <a:t>ondertitel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399DEE-5C0C-42CD-88E3-50EEA528F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791360"/>
            <a:ext cx="5276850" cy="1647825"/>
          </a:xfrm>
          <a:prstGeom prst="rect">
            <a:avLst/>
          </a:prstGeom>
        </p:spPr>
      </p:pic>
      <p:sp>
        <p:nvSpPr>
          <p:cNvPr id="12" name="Subtitel 2">
            <a:extLst>
              <a:ext uri="{FF2B5EF4-FFF2-40B4-BE49-F238E27FC236}">
                <a16:creationId xmlns:a16="http://schemas.microsoft.com/office/drawing/2014/main" id="{F06F3E36-C1C6-4557-B791-A6B9DA01CDDF}"/>
              </a:ext>
            </a:extLst>
          </p:cNvPr>
          <p:cNvSpPr txBox="1">
            <a:spLocks/>
          </p:cNvSpPr>
          <p:nvPr/>
        </p:nvSpPr>
        <p:spPr>
          <a:xfrm>
            <a:off x="6350000" y="2225532"/>
            <a:ext cx="5439347" cy="2989934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solidFill>
                  <a:schemeClr val="bg1"/>
                </a:solidFill>
                <a:latin typeface="+mj-lt"/>
              </a:rPr>
              <a:t>Samenvatting</a:t>
            </a:r>
            <a:br>
              <a:rPr lang="nl-NL" sz="2800" b="1" dirty="0">
                <a:solidFill>
                  <a:schemeClr val="bg1"/>
                </a:solidFill>
                <a:latin typeface="+mj-lt"/>
              </a:rPr>
            </a:br>
            <a:r>
              <a:rPr lang="nl-NL" sz="2800" b="1" dirty="0">
                <a:solidFill>
                  <a:schemeClr val="bg1"/>
                </a:solidFill>
                <a:latin typeface="+mj-lt"/>
              </a:rPr>
              <a:t>Data </a:t>
            </a:r>
            <a:r>
              <a:rPr lang="nl-NL" sz="2800" b="1" dirty="0" err="1">
                <a:solidFill>
                  <a:schemeClr val="bg1"/>
                </a:solidFill>
                <a:latin typeface="+mj-lt"/>
              </a:rPr>
              <a:t>Protection</a:t>
            </a:r>
            <a:r>
              <a:rPr lang="nl-NL" sz="2800" b="1" dirty="0">
                <a:solidFill>
                  <a:schemeClr val="bg1"/>
                </a:solidFill>
                <a:latin typeface="+mj-lt"/>
              </a:rPr>
              <a:t> Impact Assessment</a:t>
            </a:r>
          </a:p>
        </p:txBody>
      </p:sp>
      <p:sp>
        <p:nvSpPr>
          <p:cNvPr id="13" name="Subtitel 2">
            <a:extLst>
              <a:ext uri="{FF2B5EF4-FFF2-40B4-BE49-F238E27FC236}">
                <a16:creationId xmlns:a16="http://schemas.microsoft.com/office/drawing/2014/main" id="{8B0D7E12-98ED-47F9-9923-0E90DAD01381}"/>
              </a:ext>
            </a:extLst>
          </p:cNvPr>
          <p:cNvSpPr txBox="1">
            <a:spLocks/>
          </p:cNvSpPr>
          <p:nvPr/>
        </p:nvSpPr>
        <p:spPr>
          <a:xfrm>
            <a:off x="10564770" y="444500"/>
            <a:ext cx="954130" cy="480102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400" dirty="0">
                <a:solidFill>
                  <a:schemeClr val="bg1"/>
                </a:solidFill>
                <a:latin typeface="+mj-lt"/>
              </a:rPr>
              <a:t>Light</a:t>
            </a:r>
          </a:p>
        </p:txBody>
      </p:sp>
      <p:pic>
        <p:nvPicPr>
          <p:cNvPr id="17" name="Afbeelding 16" descr="Afbeelding met Lettertype, Graphics, zwart, grafische vormgeving&#10;&#10;Door AI gegenereerde inhoud is mogelijk onjuist.">
            <a:extLst>
              <a:ext uri="{FF2B5EF4-FFF2-40B4-BE49-F238E27FC236}">
                <a16:creationId xmlns:a16="http://schemas.microsoft.com/office/drawing/2014/main" id="{B6FA763B-3BF3-A9EC-79C4-69056184A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-488405"/>
            <a:ext cx="2190256" cy="98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69700" cy="640080"/>
          </a:xfrm>
        </p:spPr>
        <p:txBody>
          <a:bodyPr rtlCol="0">
            <a:noAutofit/>
          </a:bodyPr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Over deze risicoanalyse</a:t>
            </a:r>
          </a:p>
        </p:txBody>
      </p:sp>
      <p:sp>
        <p:nvSpPr>
          <p:cNvPr id="38" name="Tijdelijke aanduiding voor inhoud 17"/>
          <p:cNvSpPr txBox="1">
            <a:spLocks/>
          </p:cNvSpPr>
          <p:nvPr/>
        </p:nvSpPr>
        <p:spPr>
          <a:xfrm>
            <a:off x="521207" y="1750425"/>
            <a:ext cx="4321704" cy="441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Een DPIA bestaat uit het doorlichten van de verwerking om inzichtelijk te maken of de verwerking rechtmatig is, welke risico’s ermee gepaard gaan en hoe je die kunt verkleinen.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Deze DPIA gaat over [variabele]. Het doel is [variabele].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De BIV-codering voor [variabele] scoort [variabele]. De betrokken persoonsgegevens vallen in een [variabele]. risicoklasse, namelijk label [variabele]. Het gaat echter om veel betrokkenen. Een DPIA(-light?) is daarom vereist.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Het verwerken van persoonsgegevens vindt plaats via [variabele]. </a:t>
            </a:r>
          </a:p>
        </p:txBody>
      </p:sp>
      <p:grpSp>
        <p:nvGrpSpPr>
          <p:cNvPr id="23" name="Groep 22" descr="Kleine cirkel met een 1 erin om aan te geven dat dit stap 1 is">
            <a:extLst>
              <a:ext uri="{FF2B5EF4-FFF2-40B4-BE49-F238E27FC236}">
                <a16:creationId xmlns:a16="http://schemas.microsoft.com/office/drawing/2014/main" id="{A1B46AB1-5292-4516-9BFF-3B2EFD6DCC78}"/>
              </a:ext>
            </a:extLst>
          </p:cNvPr>
          <p:cNvGrpSpPr/>
          <p:nvPr/>
        </p:nvGrpSpPr>
        <p:grpSpPr bwMode="blackWhite">
          <a:xfrm>
            <a:off x="5563456" y="1651512"/>
            <a:ext cx="558179" cy="409838"/>
            <a:chOff x="6953426" y="711274"/>
            <a:chExt cx="558179" cy="409838"/>
          </a:xfrm>
        </p:grpSpPr>
        <p:sp>
          <p:nvSpPr>
            <p:cNvPr id="24" name="Ovaal 23" descr="Kleine cirkel">
              <a:extLst>
                <a:ext uri="{FF2B5EF4-FFF2-40B4-BE49-F238E27FC236}">
                  <a16:creationId xmlns:a16="http://schemas.microsoft.com/office/drawing/2014/main" id="{8B3B82FE-E115-48B1-AEC6-57657A9CA823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5" name="Tekstvak 24" descr="Cijfer 1">
              <a:extLst>
                <a:ext uri="{FF2B5EF4-FFF2-40B4-BE49-F238E27FC236}">
                  <a16:creationId xmlns:a16="http://schemas.microsoft.com/office/drawing/2014/main" id="{C30E0084-320C-45A4-91A6-FF653B32C798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6" name="Tijdelijke aanduiding voor inhoud 17">
            <a:extLst>
              <a:ext uri="{FF2B5EF4-FFF2-40B4-BE49-F238E27FC236}">
                <a16:creationId xmlns:a16="http://schemas.microsoft.com/office/drawing/2014/main" id="{DBED99B3-67DF-4680-BD67-00A721A77BEA}"/>
              </a:ext>
            </a:extLst>
          </p:cNvPr>
          <p:cNvSpPr txBox="1">
            <a:spLocks/>
          </p:cNvSpPr>
          <p:nvPr/>
        </p:nvSpPr>
        <p:spPr>
          <a:xfrm>
            <a:off x="6096000" y="1629023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  <a:t>Deze DPIA gaat over</a:t>
            </a:r>
            <a:b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</a:b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[variabele]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</p:txBody>
      </p:sp>
      <p:grpSp>
        <p:nvGrpSpPr>
          <p:cNvPr id="27" name="Groep 26" descr="Kleine cirkel met een 2 erin om aan te geven dat dit stap 2 is">
            <a:extLst>
              <a:ext uri="{FF2B5EF4-FFF2-40B4-BE49-F238E27FC236}">
                <a16:creationId xmlns:a16="http://schemas.microsoft.com/office/drawing/2014/main" id="{C11CCC3F-8B39-48DB-9263-40DF4D3548F9}"/>
              </a:ext>
            </a:extLst>
          </p:cNvPr>
          <p:cNvGrpSpPr/>
          <p:nvPr/>
        </p:nvGrpSpPr>
        <p:grpSpPr bwMode="blackWhite">
          <a:xfrm>
            <a:off x="5563456" y="2752485"/>
            <a:ext cx="558179" cy="415149"/>
            <a:chOff x="6955954" y="705963"/>
            <a:chExt cx="558179" cy="415149"/>
          </a:xfrm>
        </p:grpSpPr>
        <p:sp>
          <p:nvSpPr>
            <p:cNvPr id="28" name="Ovaal 27" descr="Kleine cirkel">
              <a:extLst>
                <a:ext uri="{FF2B5EF4-FFF2-40B4-BE49-F238E27FC236}">
                  <a16:creationId xmlns:a16="http://schemas.microsoft.com/office/drawing/2014/main" id="{4E70EF45-2268-4E6C-B1D1-97326B6337CA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9" name="Tekstvak 28" descr="Cijfer 2">
              <a:extLst>
                <a:ext uri="{FF2B5EF4-FFF2-40B4-BE49-F238E27FC236}">
                  <a16:creationId xmlns:a16="http://schemas.microsoft.com/office/drawing/2014/main" id="{70B7BCA7-F855-4F43-84C9-D080D8C0EC4D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5954" y="705963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31" name="Groep 30" descr="Kleine cirkel met een 3 erin om aan te geven dat dit stap 3 is">
            <a:extLst>
              <a:ext uri="{FF2B5EF4-FFF2-40B4-BE49-F238E27FC236}">
                <a16:creationId xmlns:a16="http://schemas.microsoft.com/office/drawing/2014/main" id="{B4E2B040-8939-404D-BC7C-F632232436B3}"/>
              </a:ext>
            </a:extLst>
          </p:cNvPr>
          <p:cNvGrpSpPr/>
          <p:nvPr/>
        </p:nvGrpSpPr>
        <p:grpSpPr bwMode="blackWhite">
          <a:xfrm>
            <a:off x="5565984" y="3904964"/>
            <a:ext cx="558179" cy="409838"/>
            <a:chOff x="6953426" y="711274"/>
            <a:chExt cx="558179" cy="409838"/>
          </a:xfrm>
        </p:grpSpPr>
        <p:sp>
          <p:nvSpPr>
            <p:cNvPr id="32" name="Ovaal 31" descr="Kleine cirkel">
              <a:extLst>
                <a:ext uri="{FF2B5EF4-FFF2-40B4-BE49-F238E27FC236}">
                  <a16:creationId xmlns:a16="http://schemas.microsoft.com/office/drawing/2014/main" id="{5C9B5E18-8731-478C-A31E-6B5B729AB007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33" name="Tekstvak 32" descr="Cijfer 3">
              <a:extLst>
                <a:ext uri="{FF2B5EF4-FFF2-40B4-BE49-F238E27FC236}">
                  <a16:creationId xmlns:a16="http://schemas.microsoft.com/office/drawing/2014/main" id="{D53CD036-6806-4D3A-B2EA-CAB75C75F7CF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grpSp>
        <p:nvGrpSpPr>
          <p:cNvPr id="35" name="Groep 34" descr="Kleine cirkel met een 4 erin om aan te geven dat dit stap 4 is">
            <a:extLst>
              <a:ext uri="{FF2B5EF4-FFF2-40B4-BE49-F238E27FC236}">
                <a16:creationId xmlns:a16="http://schemas.microsoft.com/office/drawing/2014/main" id="{A531E8A9-7F18-48B7-9349-B6F71D08518F}"/>
              </a:ext>
            </a:extLst>
          </p:cNvPr>
          <p:cNvGrpSpPr/>
          <p:nvPr/>
        </p:nvGrpSpPr>
        <p:grpSpPr bwMode="blackWhite">
          <a:xfrm>
            <a:off x="5571040" y="4819135"/>
            <a:ext cx="558179" cy="409838"/>
            <a:chOff x="6953426" y="711274"/>
            <a:chExt cx="558179" cy="409838"/>
          </a:xfrm>
        </p:grpSpPr>
        <p:sp>
          <p:nvSpPr>
            <p:cNvPr id="36" name="Ovaal 35" descr="Kleine cirkel">
              <a:extLst>
                <a:ext uri="{FF2B5EF4-FFF2-40B4-BE49-F238E27FC236}">
                  <a16:creationId xmlns:a16="http://schemas.microsoft.com/office/drawing/2014/main" id="{448083A9-3F9E-4CD1-BDEC-F807E25E18D3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37" name="Tekstvak 36" descr="Cijfer 4">
              <a:extLst>
                <a:ext uri="{FF2B5EF4-FFF2-40B4-BE49-F238E27FC236}">
                  <a16:creationId xmlns:a16="http://schemas.microsoft.com/office/drawing/2014/main" id="{1E379542-8C11-4FEF-BE53-7E38FB0C424D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Tijdelijke aanduiding voor inhoud 17">
            <a:extLst>
              <a:ext uri="{FF2B5EF4-FFF2-40B4-BE49-F238E27FC236}">
                <a16:creationId xmlns:a16="http://schemas.microsoft.com/office/drawing/2014/main" id="{18323567-4CBD-4ACC-986F-4D543368BAB7}"/>
              </a:ext>
            </a:extLst>
          </p:cNvPr>
          <p:cNvSpPr txBox="1">
            <a:spLocks/>
          </p:cNvSpPr>
          <p:nvPr/>
        </p:nvSpPr>
        <p:spPr>
          <a:xfrm>
            <a:off x="6132175" y="2684102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  <a:t>Doel</a:t>
            </a:r>
            <a:b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</a:b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[variabele]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1" name="Tijdelijke aanduiding voor inhoud 17">
            <a:extLst>
              <a:ext uri="{FF2B5EF4-FFF2-40B4-BE49-F238E27FC236}">
                <a16:creationId xmlns:a16="http://schemas.microsoft.com/office/drawing/2014/main" id="{989427CC-95F2-4D3A-8069-3D95BB0AC100}"/>
              </a:ext>
            </a:extLst>
          </p:cNvPr>
          <p:cNvSpPr txBox="1">
            <a:spLocks/>
          </p:cNvSpPr>
          <p:nvPr/>
        </p:nvSpPr>
        <p:spPr>
          <a:xfrm>
            <a:off x="6195806" y="4799675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  <a:t>Referenties</a:t>
            </a:r>
            <a:b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</a:br>
            <a:r>
              <a:rPr lang="nl-NL" dirty="0" err="1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Verwerkingnummer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: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[variabele]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| Ticketnummer: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[variabele]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2" name="Tijdelijke aanduiding voor inhoud 17">
            <a:extLst>
              <a:ext uri="{FF2B5EF4-FFF2-40B4-BE49-F238E27FC236}">
                <a16:creationId xmlns:a16="http://schemas.microsoft.com/office/drawing/2014/main" id="{AB51526F-FE65-4446-A63C-7A8AD1915519}"/>
              </a:ext>
            </a:extLst>
          </p:cNvPr>
          <p:cNvSpPr txBox="1">
            <a:spLocks/>
          </p:cNvSpPr>
          <p:nvPr/>
        </p:nvSpPr>
        <p:spPr>
          <a:xfrm>
            <a:off x="6195806" y="3904964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  <a:t>In opdracht van</a:t>
            </a:r>
            <a:b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</a:b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[variabele]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3" name="Tijdelijke aanduiding voor inhoud 17">
            <a:extLst>
              <a:ext uri="{FF2B5EF4-FFF2-40B4-BE49-F238E27FC236}">
                <a16:creationId xmlns:a16="http://schemas.microsoft.com/office/drawing/2014/main" id="{686AD78C-71D6-4949-9AF9-0B1213935988}"/>
              </a:ext>
            </a:extLst>
          </p:cNvPr>
          <p:cNvSpPr txBox="1">
            <a:spLocks/>
          </p:cNvSpPr>
          <p:nvPr/>
        </p:nvSpPr>
        <p:spPr>
          <a:xfrm>
            <a:off x="6195806" y="5571298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  <a:t>Aanspreekpunt</a:t>
            </a:r>
            <a:br>
              <a:rPr lang="nl-NL" b="1" dirty="0">
                <a:solidFill>
                  <a:srgbClr val="D24726"/>
                </a:solidFill>
                <a:cs typeface="Segoe UI Semibold" panose="020B0702040204020203" pitchFamily="34" charset="0"/>
              </a:rPr>
            </a:b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Deze DPIA is uitgevoerd door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[variabele] en is voorzien van een advies door [variabele] (FG). Datum: [variabele]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44" name="Groep 43" descr="Kleine cirkel met een 4 erin om aan te geven dat dit stap 4 is">
            <a:extLst>
              <a:ext uri="{FF2B5EF4-FFF2-40B4-BE49-F238E27FC236}">
                <a16:creationId xmlns:a16="http://schemas.microsoft.com/office/drawing/2014/main" id="{8F19CB9F-1720-4CBD-8853-AA07DB575288}"/>
              </a:ext>
            </a:extLst>
          </p:cNvPr>
          <p:cNvGrpSpPr/>
          <p:nvPr/>
        </p:nvGrpSpPr>
        <p:grpSpPr bwMode="blackWhite">
          <a:xfrm>
            <a:off x="5565985" y="5621944"/>
            <a:ext cx="558179" cy="409838"/>
            <a:chOff x="6953426" y="711274"/>
            <a:chExt cx="558179" cy="409838"/>
          </a:xfrm>
        </p:grpSpPr>
        <p:sp>
          <p:nvSpPr>
            <p:cNvPr id="45" name="Ovaal 44" descr="Kleine cirkel">
              <a:extLst>
                <a:ext uri="{FF2B5EF4-FFF2-40B4-BE49-F238E27FC236}">
                  <a16:creationId xmlns:a16="http://schemas.microsoft.com/office/drawing/2014/main" id="{E165D2AB-776F-4B29-9ACE-B78591B5BE8C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46" name="Tekstvak 45" descr="Cijfer 4">
              <a:extLst>
                <a:ext uri="{FF2B5EF4-FFF2-40B4-BE49-F238E27FC236}">
                  <a16:creationId xmlns:a16="http://schemas.microsoft.com/office/drawing/2014/main" id="{A68ACD01-C7D9-4DE2-AEAF-17D20771C591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Samenvatting risico’s en maatregelen</a:t>
            </a:r>
            <a:endParaRPr lang="nl-NL" dirty="0"/>
          </a:p>
        </p:txBody>
      </p:sp>
      <p:sp>
        <p:nvSpPr>
          <p:cNvPr id="30" name="Tijdelijke aanduiding voor inhoud 17"/>
          <p:cNvSpPr txBox="1">
            <a:spLocks/>
          </p:cNvSpPr>
          <p:nvPr/>
        </p:nvSpPr>
        <p:spPr>
          <a:xfrm>
            <a:off x="511360" y="4089635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nl-NL"/>
            </a:defPPr>
            <a:lvl1pPr lv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sz="18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Risico’s</a:t>
            </a:r>
            <a:endParaRPr lang="nl-NL" sz="1100" dirty="0">
              <a:solidFill>
                <a:srgbClr val="D247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Groep 12" descr="Kleine cirkel met een 1 erin om aan te geven dat dit stap 1 is"/>
          <p:cNvGrpSpPr/>
          <p:nvPr/>
        </p:nvGrpSpPr>
        <p:grpSpPr bwMode="blackWhite">
          <a:xfrm>
            <a:off x="511360" y="4520628"/>
            <a:ext cx="558179" cy="409838"/>
            <a:chOff x="6953426" y="711274"/>
            <a:chExt cx="558179" cy="409838"/>
          </a:xfrm>
        </p:grpSpPr>
        <p:sp>
          <p:nvSpPr>
            <p:cNvPr id="14" name="Ovaal 1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15" name="Tekstvak 14" descr="Cijf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Tijdelijke aanduiding voor inhoud 17"/>
          <p:cNvSpPr txBox="1">
            <a:spLocks/>
          </p:cNvSpPr>
          <p:nvPr/>
        </p:nvSpPr>
        <p:spPr>
          <a:xfrm>
            <a:off x="511361" y="1813844"/>
            <a:ext cx="5189526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Het proces waarbinnen de persoonsgegevens worden verwerkt, 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Risicoklasse is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Conclusie is (rechtmatig, … implementatie mogelijk als …)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mitigerende veiligheidsmaatregelen, waarborgen en mechanismen garanderen Het de informatiebeveiliging voldoende (of: er moeten aanvullende mitigerende maatregelen worden genomen om de informatiebeveiliging 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privacy voldoende te borgen.)</a:t>
            </a:r>
          </a:p>
        </p:txBody>
      </p:sp>
      <p:cxnSp>
        <p:nvCxnSpPr>
          <p:cNvPr id="20" name="Rechte verbindingslijn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ep 30" descr="Kleine cirkel met een 1 erin om aan te geven dat dit stap 1 is">
            <a:extLst>
              <a:ext uri="{FF2B5EF4-FFF2-40B4-BE49-F238E27FC236}">
                <a16:creationId xmlns:a16="http://schemas.microsoft.com/office/drawing/2014/main" id="{FF53C16E-7580-450A-B4DE-77515F5EF437}"/>
              </a:ext>
            </a:extLst>
          </p:cNvPr>
          <p:cNvGrpSpPr/>
          <p:nvPr/>
        </p:nvGrpSpPr>
        <p:grpSpPr bwMode="blackWhite">
          <a:xfrm>
            <a:off x="6632624" y="4537684"/>
            <a:ext cx="558179" cy="409838"/>
            <a:chOff x="6953426" y="711274"/>
            <a:chExt cx="558179" cy="409838"/>
          </a:xfrm>
        </p:grpSpPr>
        <p:sp>
          <p:nvSpPr>
            <p:cNvPr id="32" name="Ovaal 31" descr="Kleine cirkel">
              <a:extLst>
                <a:ext uri="{FF2B5EF4-FFF2-40B4-BE49-F238E27FC236}">
                  <a16:creationId xmlns:a16="http://schemas.microsoft.com/office/drawing/2014/main" id="{2414DD1D-9F85-4B33-83A5-821645B88600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33" name="Tekstvak 32" descr="Cijfer 1">
              <a:extLst>
                <a:ext uri="{FF2B5EF4-FFF2-40B4-BE49-F238E27FC236}">
                  <a16:creationId xmlns:a16="http://schemas.microsoft.com/office/drawing/2014/main" id="{6A208C9A-E322-4747-9402-6ECC6F64B121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34" name="Tijdelijke aanduiding voor inhoud 17">
            <a:extLst>
              <a:ext uri="{FF2B5EF4-FFF2-40B4-BE49-F238E27FC236}">
                <a16:creationId xmlns:a16="http://schemas.microsoft.com/office/drawing/2014/main" id="{0774438D-426E-40C2-A88B-A821F6E40E6E}"/>
              </a:ext>
            </a:extLst>
          </p:cNvPr>
          <p:cNvSpPr txBox="1">
            <a:spLocks/>
          </p:cNvSpPr>
          <p:nvPr/>
        </p:nvSpPr>
        <p:spPr>
          <a:xfrm>
            <a:off x="7195506" y="4579314"/>
            <a:ext cx="4268105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kern van de maatregel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toelichting maatregel</a:t>
            </a:r>
          </a:p>
        </p:txBody>
      </p:sp>
      <p:sp>
        <p:nvSpPr>
          <p:cNvPr id="44" name="Tijdelijke aanduiding voor inhoud 17">
            <a:extLst>
              <a:ext uri="{FF2B5EF4-FFF2-40B4-BE49-F238E27FC236}">
                <a16:creationId xmlns:a16="http://schemas.microsoft.com/office/drawing/2014/main" id="{F34BE059-D9A3-4644-8665-A4424014A225}"/>
              </a:ext>
            </a:extLst>
          </p:cNvPr>
          <p:cNvSpPr txBox="1">
            <a:spLocks/>
          </p:cNvSpPr>
          <p:nvPr/>
        </p:nvSpPr>
        <p:spPr>
          <a:xfrm>
            <a:off x="6719663" y="4080590"/>
            <a:ext cx="4447882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nl-NL"/>
            </a:defPPr>
            <a:lvl1pPr lv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858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dirty="0"/>
              <a:t>Maatregelen</a:t>
            </a:r>
          </a:p>
        </p:txBody>
      </p:sp>
      <p:sp>
        <p:nvSpPr>
          <p:cNvPr id="46" name="Tijdelijke aanduiding voor inhoud 17">
            <a:extLst>
              <a:ext uri="{FF2B5EF4-FFF2-40B4-BE49-F238E27FC236}">
                <a16:creationId xmlns:a16="http://schemas.microsoft.com/office/drawing/2014/main" id="{F53F9A6E-C09D-409B-B415-150850E87C71}"/>
              </a:ext>
            </a:extLst>
          </p:cNvPr>
          <p:cNvSpPr txBox="1">
            <a:spLocks/>
          </p:cNvSpPr>
          <p:nvPr/>
        </p:nvSpPr>
        <p:spPr>
          <a:xfrm>
            <a:off x="511361" y="1444479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nl-NL"/>
            </a:defPPr>
            <a:lvl1pPr lv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sz="18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Samenvatting</a:t>
            </a:r>
            <a:endParaRPr lang="nl-NL" sz="1100" dirty="0">
              <a:solidFill>
                <a:srgbClr val="D247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7" name="Tijdelijke aanduiding voor inhoud 17">
            <a:extLst>
              <a:ext uri="{FF2B5EF4-FFF2-40B4-BE49-F238E27FC236}">
                <a16:creationId xmlns:a16="http://schemas.microsoft.com/office/drawing/2014/main" id="{1B63F0BE-8F38-4AA7-877E-D4B21298AA27}"/>
              </a:ext>
            </a:extLst>
          </p:cNvPr>
          <p:cNvSpPr txBox="1">
            <a:spLocks/>
          </p:cNvSpPr>
          <p:nvPr/>
        </p:nvSpPr>
        <p:spPr>
          <a:xfrm>
            <a:off x="1074242" y="4579314"/>
            <a:ext cx="4464823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onderwerp 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toelichting risico</a:t>
            </a:r>
          </a:p>
        </p:txBody>
      </p:sp>
      <p:pic>
        <p:nvPicPr>
          <p:cNvPr id="48" name="Afbeelding 47" descr="Pijl naar rechts met een hyperlink naar een gratis PowerPoint-training. Selecteer de afbeelding om een gratis PowerPoint-training te openen">
            <a:hlinkClick r:id="rId3" tooltip="Selecteer hier om naar de gratis PowerPoint-training te gaan."/>
            <a:extLst>
              <a:ext uri="{FF2B5EF4-FFF2-40B4-BE49-F238E27FC236}">
                <a16:creationId xmlns:a16="http://schemas.microsoft.com/office/drawing/2014/main" id="{959E4712-FF00-45E2-ACA0-CF5389B60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43" y="4586629"/>
            <a:ext cx="395367" cy="3953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B53657-97A4-84CA-A847-A568741BD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037" y="1398534"/>
            <a:ext cx="2924442" cy="20304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ep 8" descr="Kleine cirkel met een 1 erin om aan te geven dat dit stap 1 is">
            <a:extLst>
              <a:ext uri="{FF2B5EF4-FFF2-40B4-BE49-F238E27FC236}">
                <a16:creationId xmlns:a16="http://schemas.microsoft.com/office/drawing/2014/main" id="{C7B98E20-C852-3D29-45F3-C9CD4C616EF0}"/>
              </a:ext>
            </a:extLst>
          </p:cNvPr>
          <p:cNvGrpSpPr/>
          <p:nvPr/>
        </p:nvGrpSpPr>
        <p:grpSpPr bwMode="blackWhite">
          <a:xfrm>
            <a:off x="506657" y="5121854"/>
            <a:ext cx="558179" cy="409838"/>
            <a:chOff x="6953426" y="711274"/>
            <a:chExt cx="558179" cy="409838"/>
          </a:xfrm>
        </p:grpSpPr>
        <p:sp>
          <p:nvSpPr>
            <p:cNvPr id="10" name="Ovaal 9" descr="Kleine cirkel">
              <a:extLst>
                <a:ext uri="{FF2B5EF4-FFF2-40B4-BE49-F238E27FC236}">
                  <a16:creationId xmlns:a16="http://schemas.microsoft.com/office/drawing/2014/main" id="{1514A903-07FC-2CBB-70D1-34E5E3487A85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11" name="Tekstvak 10" descr="Cijfer 1">
              <a:extLst>
                <a:ext uri="{FF2B5EF4-FFF2-40B4-BE49-F238E27FC236}">
                  <a16:creationId xmlns:a16="http://schemas.microsoft.com/office/drawing/2014/main" id="{7FD88B54-78AD-A731-1B9A-8AF95865ED94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2" name="Groep 11" descr="Kleine cirkel met een 1 erin om aan te geven dat dit stap 1 is">
            <a:extLst>
              <a:ext uri="{FF2B5EF4-FFF2-40B4-BE49-F238E27FC236}">
                <a16:creationId xmlns:a16="http://schemas.microsoft.com/office/drawing/2014/main" id="{BB1F1544-61EC-1769-F9A2-4A5ACB5BB852}"/>
              </a:ext>
            </a:extLst>
          </p:cNvPr>
          <p:cNvGrpSpPr/>
          <p:nvPr/>
        </p:nvGrpSpPr>
        <p:grpSpPr bwMode="blackWhite">
          <a:xfrm>
            <a:off x="6627921" y="5138910"/>
            <a:ext cx="558179" cy="409838"/>
            <a:chOff x="6953426" y="711274"/>
            <a:chExt cx="558179" cy="409838"/>
          </a:xfrm>
        </p:grpSpPr>
        <p:sp>
          <p:nvSpPr>
            <p:cNvPr id="17" name="Ovaal 16" descr="Kleine cirkel">
              <a:extLst>
                <a:ext uri="{FF2B5EF4-FFF2-40B4-BE49-F238E27FC236}">
                  <a16:creationId xmlns:a16="http://schemas.microsoft.com/office/drawing/2014/main" id="{591ED8F3-5961-C86A-F889-9002C021BB3F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18" name="Tekstvak 17" descr="Cijfer 1">
              <a:extLst>
                <a:ext uri="{FF2B5EF4-FFF2-40B4-BE49-F238E27FC236}">
                  <a16:creationId xmlns:a16="http://schemas.microsoft.com/office/drawing/2014/main" id="{C2292F05-4609-C36F-B92C-2C9B8ADA1B86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9" name="Tijdelijke aanduiding voor inhoud 17">
            <a:extLst>
              <a:ext uri="{FF2B5EF4-FFF2-40B4-BE49-F238E27FC236}">
                <a16:creationId xmlns:a16="http://schemas.microsoft.com/office/drawing/2014/main" id="{9029A38F-AEFC-9FF0-B318-16C0A7EE1565}"/>
              </a:ext>
            </a:extLst>
          </p:cNvPr>
          <p:cNvSpPr txBox="1">
            <a:spLocks/>
          </p:cNvSpPr>
          <p:nvPr/>
        </p:nvSpPr>
        <p:spPr>
          <a:xfrm>
            <a:off x="7190803" y="5180540"/>
            <a:ext cx="4268105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kern van de maatregel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toelichting maatregel</a:t>
            </a:r>
          </a:p>
        </p:txBody>
      </p:sp>
      <p:sp>
        <p:nvSpPr>
          <p:cNvPr id="21" name="Tijdelijke aanduiding voor inhoud 17">
            <a:extLst>
              <a:ext uri="{FF2B5EF4-FFF2-40B4-BE49-F238E27FC236}">
                <a16:creationId xmlns:a16="http://schemas.microsoft.com/office/drawing/2014/main" id="{5F0A6B16-E27F-35E8-253D-E488E01120E6}"/>
              </a:ext>
            </a:extLst>
          </p:cNvPr>
          <p:cNvSpPr txBox="1">
            <a:spLocks/>
          </p:cNvSpPr>
          <p:nvPr/>
        </p:nvSpPr>
        <p:spPr>
          <a:xfrm>
            <a:off x="1069539" y="5180540"/>
            <a:ext cx="4464823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onderwerp 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toelichting risico</a:t>
            </a:r>
          </a:p>
        </p:txBody>
      </p:sp>
      <p:pic>
        <p:nvPicPr>
          <p:cNvPr id="22" name="Afbeelding 21" descr="Pijl naar rechts met een hyperlink naar een gratis PowerPoint-training. Selecteer de afbeelding om een gratis PowerPoint-training te openen">
            <a:hlinkClick r:id="rId3" tooltip="Selecteer hier om naar de gratis PowerPoint-training te gaan."/>
            <a:extLst>
              <a:ext uri="{FF2B5EF4-FFF2-40B4-BE49-F238E27FC236}">
                <a16:creationId xmlns:a16="http://schemas.microsoft.com/office/drawing/2014/main" id="{B36765F9-FE61-6261-9A2C-4AE4ADE74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40" y="5187855"/>
            <a:ext cx="395367" cy="395367"/>
          </a:xfrm>
          <a:prstGeom prst="rect">
            <a:avLst/>
          </a:prstGeom>
        </p:spPr>
      </p:pic>
      <p:grpSp>
        <p:nvGrpSpPr>
          <p:cNvPr id="23" name="Groep 22" descr="Kleine cirkel met een 1 erin om aan te geven dat dit stap 1 is">
            <a:extLst>
              <a:ext uri="{FF2B5EF4-FFF2-40B4-BE49-F238E27FC236}">
                <a16:creationId xmlns:a16="http://schemas.microsoft.com/office/drawing/2014/main" id="{4C963804-35DD-E95C-66A3-7C59E218DD2B}"/>
              </a:ext>
            </a:extLst>
          </p:cNvPr>
          <p:cNvGrpSpPr/>
          <p:nvPr/>
        </p:nvGrpSpPr>
        <p:grpSpPr bwMode="blackWhite">
          <a:xfrm>
            <a:off x="501954" y="5779314"/>
            <a:ext cx="558179" cy="409838"/>
            <a:chOff x="6953426" y="711274"/>
            <a:chExt cx="558179" cy="409838"/>
          </a:xfrm>
        </p:grpSpPr>
        <p:sp>
          <p:nvSpPr>
            <p:cNvPr id="24" name="Ovaal 23" descr="Kleine cirkel">
              <a:extLst>
                <a:ext uri="{FF2B5EF4-FFF2-40B4-BE49-F238E27FC236}">
                  <a16:creationId xmlns:a16="http://schemas.microsoft.com/office/drawing/2014/main" id="{6FD88126-591F-8057-8DDF-9113F47733FE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5" name="Tekstvak 24" descr="Cijfer 1">
              <a:extLst>
                <a:ext uri="{FF2B5EF4-FFF2-40B4-BE49-F238E27FC236}">
                  <a16:creationId xmlns:a16="http://schemas.microsoft.com/office/drawing/2014/main" id="{49F27E69-03F1-B531-D42F-A052A67C9977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grpSp>
        <p:nvGrpSpPr>
          <p:cNvPr id="26" name="Groep 25" descr="Kleine cirkel met een 1 erin om aan te geven dat dit stap 1 is">
            <a:extLst>
              <a:ext uri="{FF2B5EF4-FFF2-40B4-BE49-F238E27FC236}">
                <a16:creationId xmlns:a16="http://schemas.microsoft.com/office/drawing/2014/main" id="{7A278DB0-6C7D-4956-CEB8-07006AFBD080}"/>
              </a:ext>
            </a:extLst>
          </p:cNvPr>
          <p:cNvGrpSpPr/>
          <p:nvPr/>
        </p:nvGrpSpPr>
        <p:grpSpPr bwMode="blackWhite">
          <a:xfrm>
            <a:off x="6623218" y="5796370"/>
            <a:ext cx="558179" cy="409838"/>
            <a:chOff x="6953426" y="711274"/>
            <a:chExt cx="558179" cy="409838"/>
          </a:xfrm>
        </p:grpSpPr>
        <p:sp>
          <p:nvSpPr>
            <p:cNvPr id="27" name="Ovaal 26" descr="Kleine cirkel">
              <a:extLst>
                <a:ext uri="{FF2B5EF4-FFF2-40B4-BE49-F238E27FC236}">
                  <a16:creationId xmlns:a16="http://schemas.microsoft.com/office/drawing/2014/main" id="{A5F3033A-5B76-AF97-D061-799356C48D82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8" name="Tekstvak 27" descr="Cijfer 1">
              <a:extLst>
                <a:ext uri="{FF2B5EF4-FFF2-40B4-BE49-F238E27FC236}">
                  <a16:creationId xmlns:a16="http://schemas.microsoft.com/office/drawing/2014/main" id="{398EA15C-61CA-B271-7E85-4238D0848A36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Tijdelijke aanduiding voor inhoud 17">
            <a:extLst>
              <a:ext uri="{FF2B5EF4-FFF2-40B4-BE49-F238E27FC236}">
                <a16:creationId xmlns:a16="http://schemas.microsoft.com/office/drawing/2014/main" id="{F4FB7645-BE45-BE38-BE61-9A9EB2A873CE}"/>
              </a:ext>
            </a:extLst>
          </p:cNvPr>
          <p:cNvSpPr txBox="1">
            <a:spLocks/>
          </p:cNvSpPr>
          <p:nvPr/>
        </p:nvSpPr>
        <p:spPr>
          <a:xfrm>
            <a:off x="7186100" y="5838000"/>
            <a:ext cx="4268105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kern van de maatregel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toelichting maatregel</a:t>
            </a:r>
          </a:p>
        </p:txBody>
      </p:sp>
      <p:sp>
        <p:nvSpPr>
          <p:cNvPr id="35" name="Tijdelijke aanduiding voor inhoud 17">
            <a:extLst>
              <a:ext uri="{FF2B5EF4-FFF2-40B4-BE49-F238E27FC236}">
                <a16:creationId xmlns:a16="http://schemas.microsoft.com/office/drawing/2014/main" id="{D29BFF9C-0775-00F4-3F3C-745D820C9E38}"/>
              </a:ext>
            </a:extLst>
          </p:cNvPr>
          <p:cNvSpPr txBox="1">
            <a:spLocks/>
          </p:cNvSpPr>
          <p:nvPr/>
        </p:nvSpPr>
        <p:spPr>
          <a:xfrm>
            <a:off x="1064836" y="5838000"/>
            <a:ext cx="4464823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onderwerp 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toelichting risico</a:t>
            </a:r>
          </a:p>
        </p:txBody>
      </p:sp>
      <p:pic>
        <p:nvPicPr>
          <p:cNvPr id="36" name="Afbeelding 35" descr="Pijl naar rechts met een hyperlink naar een gratis PowerPoint-training. Selecteer de afbeelding om een gratis PowerPoint-training te openen">
            <a:hlinkClick r:id="rId3" tooltip="Selecteer hier om naar de gratis PowerPoint-training te gaan."/>
            <a:extLst>
              <a:ext uri="{FF2B5EF4-FFF2-40B4-BE49-F238E27FC236}">
                <a16:creationId xmlns:a16="http://schemas.microsoft.com/office/drawing/2014/main" id="{3B1551FF-314D-F0A9-0858-651B18F4D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37" y="5845315"/>
            <a:ext cx="395367" cy="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69700" cy="640080"/>
          </a:xfrm>
        </p:spPr>
        <p:txBody>
          <a:bodyPr rtlCol="0">
            <a:noAutofit/>
          </a:bodyPr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Inventarisatie verwerking persoonsgegevens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B8C5EEA-56A6-4891-9BD1-2BE8DF6D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46287"/>
              </p:ext>
            </p:extLst>
          </p:nvPr>
        </p:nvGraphicFramePr>
        <p:xfrm>
          <a:off x="625854" y="1290041"/>
          <a:ext cx="10931146" cy="467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5446">
                  <a:extLst>
                    <a:ext uri="{9D8B030D-6E8A-4147-A177-3AD203B41FA5}">
                      <a16:colId xmlns:a16="http://schemas.microsoft.com/office/drawing/2014/main" val="2105696383"/>
                    </a:ext>
                  </a:extLst>
                </a:gridCol>
                <a:gridCol w="7505700">
                  <a:extLst>
                    <a:ext uri="{9D8B030D-6E8A-4147-A177-3AD203B41FA5}">
                      <a16:colId xmlns:a16="http://schemas.microsoft.com/office/drawing/2014/main" val="156939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Vraagstelling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Beschrijving verwerking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8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Wat is de behoefte/doel?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0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Welke activiteiten/processen vinden daarvoor plaats?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35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Welke persoonsgegevens zijn nodig?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47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Over wie en om hoeveel personen gaat het?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1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Manier van verzamelen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2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Wie is betrokken bij het verzamelen/ opslaan en wat is de juridische verhouding?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17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Welke bewaartermijn is van toepassing?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0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Gaat het om een verwerking waarop een verwijderverzoek kan worden uitgevoerd?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2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Is het een pilot?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6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Gaat het om schaduw-IT?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7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Moet de OR en/of SR worden geïnformeerd/betrokken?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754574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EF2AD2C8-CA30-437B-B1DD-8AD6E1CE736F}"/>
              </a:ext>
            </a:extLst>
          </p:cNvPr>
          <p:cNvSpPr txBox="1"/>
          <p:nvPr/>
        </p:nvSpPr>
        <p:spPr>
          <a:xfrm>
            <a:off x="9686925" y="-23704"/>
            <a:ext cx="2990850" cy="126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72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7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69700" cy="640080"/>
          </a:xfrm>
        </p:spPr>
        <p:txBody>
          <a:bodyPr rtlCol="0">
            <a:noAutofit/>
          </a:bodyPr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Rechtmatigheid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B8C5EEA-56A6-4891-9BD1-2BE8DF6D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39891"/>
              </p:ext>
            </p:extLst>
          </p:nvPr>
        </p:nvGraphicFramePr>
        <p:xfrm>
          <a:off x="630426" y="1213841"/>
          <a:ext cx="10931147" cy="51199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4446">
                  <a:extLst>
                    <a:ext uri="{9D8B030D-6E8A-4147-A177-3AD203B41FA5}">
                      <a16:colId xmlns:a16="http://schemas.microsoft.com/office/drawing/2014/main" val="2105696383"/>
                    </a:ext>
                  </a:extLst>
                </a:gridCol>
                <a:gridCol w="4432939">
                  <a:extLst>
                    <a:ext uri="{9D8B030D-6E8A-4147-A177-3AD203B41FA5}">
                      <a16:colId xmlns:a16="http://schemas.microsoft.com/office/drawing/2014/main" val="1569393062"/>
                    </a:ext>
                  </a:extLst>
                </a:gridCol>
                <a:gridCol w="4723762">
                  <a:extLst>
                    <a:ext uri="{9D8B030D-6E8A-4147-A177-3AD203B41FA5}">
                      <a16:colId xmlns:a16="http://schemas.microsoft.com/office/drawing/2014/main" val="1178954578"/>
                    </a:ext>
                  </a:extLst>
                </a:gridCol>
              </a:tblGrid>
              <a:tr h="327505">
                <a:tc gridSpan="3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</a:rPr>
                        <a:t>Een verwerking van persoonsgegevens mag alleen plaatsvinden als de verwerking de rechtmatig is en voldoet aan specifieke voorwaarden.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nl-NL" sz="1200" dirty="0"/>
                        <a:t>Beschrijving verwerking | PA2108-0006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883605"/>
                  </a:ext>
                </a:extLst>
              </a:tr>
              <a:tr h="327505">
                <a:tc>
                  <a:txBody>
                    <a:bodyPr/>
                    <a:lstStyle/>
                    <a:p>
                      <a:r>
                        <a:rPr lang="nl-NL" sz="1200" b="1" dirty="0"/>
                        <a:t>Voorwaarde</a:t>
                      </a:r>
                    </a:p>
                  </a:txBody>
                  <a:tcPr>
                    <a:solidFill>
                      <a:srgbClr val="FF9B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dirty="0"/>
                        <a:t>Voorwaarde</a:t>
                      </a:r>
                    </a:p>
                  </a:txBody>
                  <a:tcPr>
                    <a:solidFill>
                      <a:srgbClr val="FF9B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1" dirty="0"/>
                        <a:t>Antwoord (ja/nee en uitleg)</a:t>
                      </a:r>
                    </a:p>
                  </a:txBody>
                  <a:tcPr>
                    <a:solidFill>
                      <a:srgbClr val="FF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32191"/>
                  </a:ext>
                </a:extLst>
              </a:tr>
              <a:tr h="4314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Rechtmatige verwerkingsgrondslag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beoogde verwerking is rechtmatig/legitiem volgens de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04972"/>
                  </a:ext>
                </a:extLst>
              </a:tr>
              <a:tr h="327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Doelbinding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gegevens worden alleen voor het verzameldoel gebruikt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353433"/>
                  </a:ext>
                </a:extLst>
              </a:tr>
              <a:tr h="6039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Dataminimalisatie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Er worden niet meer gegevens verzameld dan nodig zijn om het doel te bereiken en als ze niet meer nodig zijn, worden ze verwijderd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47442"/>
                  </a:ext>
                </a:extLst>
              </a:tr>
              <a:tr h="4314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Transparantie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betrokkenen kunnen nagaan waarvoor hun gegevens worden gebruikt en zijn geïnformeerd over hun rechten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12006"/>
                  </a:ext>
                </a:extLst>
              </a:tr>
              <a:tr h="327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Data-integriteit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gegevens zijn juist en 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22956"/>
                  </a:ext>
                </a:extLst>
              </a:tr>
              <a:tr h="327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Gegevensbescherming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gegevensbescherming voldoet aan Privacy </a:t>
                      </a:r>
                      <a:r>
                        <a:rPr lang="nl-NL" sz="110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by</a:t>
                      </a:r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Design.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17247"/>
                  </a:ext>
                </a:extLst>
              </a:tr>
              <a:tr h="603994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Proportionaliteit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Doeltreffendheid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Subsidiariteit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Met de verwerking van de gegevens wordt het gestelde doel, behaald, daarover is geen onzekerheid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760063"/>
                  </a:ext>
                </a:extLst>
              </a:tr>
              <a:tr h="60399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Het legitieme doel stat in verhouding tot het feit dat hiervoor persoonsgegevens moeten worden verwerkt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8579"/>
                  </a:ext>
                </a:extLst>
              </a:tr>
              <a:tr h="80754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Dit de beste manier om het doel te bereiken: het doel kan niet op een andere, minder ingrijpende wijze worden bereikt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10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18489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1EA28407-5C37-426C-AA02-84433F9C2E15}"/>
              </a:ext>
            </a:extLst>
          </p:cNvPr>
          <p:cNvSpPr txBox="1"/>
          <p:nvPr/>
        </p:nvSpPr>
        <p:spPr>
          <a:xfrm>
            <a:off x="9686925" y="-23704"/>
            <a:ext cx="2990850" cy="126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72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7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Framework Privacy </a:t>
            </a:r>
            <a:r>
              <a:rPr lang="nl-N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by</a:t>
            </a:r>
            <a:r>
              <a:rPr lang="nl-NL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Design</a:t>
            </a:r>
            <a:endParaRPr lang="nl-NL" dirty="0"/>
          </a:p>
        </p:txBody>
      </p:sp>
      <p:grpSp>
        <p:nvGrpSpPr>
          <p:cNvPr id="13" name="Groep 12" descr="Kleine cirkel met een 1 erin om aan te geven dat dit stap 1 is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al 1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15" name="Tekstvak 14" descr="Cijf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Tijdelijke aanduiding voor inhoud 17"/>
          <p:cNvSpPr txBox="1">
            <a:spLocks/>
          </p:cNvSpPr>
          <p:nvPr/>
        </p:nvSpPr>
        <p:spPr>
          <a:xfrm>
            <a:off x="1066039" y="1939527"/>
            <a:ext cx="4676537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Anonimiseren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Anonimiseren is ongewenst; dreiging moet te achterhalen zijn tot de bron.</a:t>
            </a:r>
          </a:p>
        </p:txBody>
      </p:sp>
      <p:grpSp>
        <p:nvGrpSpPr>
          <p:cNvPr id="18" name="Groep 17" descr="Kleine cirkel met een 2 erin om aan te geven dat dit stap 2 is"/>
          <p:cNvGrpSpPr/>
          <p:nvPr/>
        </p:nvGrpSpPr>
        <p:grpSpPr bwMode="blackWhite">
          <a:xfrm>
            <a:off x="576847" y="2756501"/>
            <a:ext cx="558179" cy="409838"/>
            <a:chOff x="6953426" y="711274"/>
            <a:chExt cx="558179" cy="409838"/>
          </a:xfrm>
        </p:grpSpPr>
        <p:sp>
          <p:nvSpPr>
            <p:cNvPr id="23" name="Ovaal 22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4" name="Tekstvak 23" descr="Cijf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Tijdelijke aanduiding voor inhoud 17"/>
          <p:cNvSpPr txBox="1">
            <a:spLocks/>
          </p:cNvSpPr>
          <p:nvPr/>
        </p:nvSpPr>
        <p:spPr>
          <a:xfrm>
            <a:off x="1084162" y="2780203"/>
            <a:ext cx="4829097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2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Dataminimalisatie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Er is sprake van dataminimalisatie? Er worden niet meer gegevens verzamel dan nodig is; de set is beperkt.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ep 25" descr="Kleine cirkel met een 3 erin om aan te geven dat dit stap 3 is"/>
          <p:cNvGrpSpPr/>
          <p:nvPr/>
        </p:nvGrpSpPr>
        <p:grpSpPr bwMode="blackWhite">
          <a:xfrm>
            <a:off x="595248" y="3619222"/>
            <a:ext cx="558179" cy="409838"/>
            <a:chOff x="6953426" y="711274"/>
            <a:chExt cx="558179" cy="409838"/>
          </a:xfrm>
        </p:grpSpPr>
        <p:sp>
          <p:nvSpPr>
            <p:cNvPr id="27" name="Ovaal 26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8" name="Tekstvak 27" descr="Cijf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Tijdelijke aanduiding voor inhoud 17"/>
          <p:cNvSpPr txBox="1">
            <a:spLocks/>
          </p:cNvSpPr>
          <p:nvPr/>
        </p:nvSpPr>
        <p:spPr>
          <a:xfrm>
            <a:off x="1114727" y="3635511"/>
            <a:ext cx="4737419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2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Pseudonimiseren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Toelichting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Rechte verbindingslijn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D35859C1-0A09-4A71-A678-B8993D721109}"/>
              </a:ext>
            </a:extLst>
          </p:cNvPr>
          <p:cNvSpPr txBox="1"/>
          <p:nvPr/>
        </p:nvSpPr>
        <p:spPr>
          <a:xfrm>
            <a:off x="6915986" y="13005"/>
            <a:ext cx="4971775" cy="126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4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kies:</a:t>
            </a:r>
            <a:r>
              <a:rPr lang="nl-NL" sz="48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❌</a:t>
            </a:r>
            <a:r>
              <a:rPr lang="nl-NL" sz="72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 </a:t>
            </a:r>
            <a:endParaRPr lang="nl-NL" sz="7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ep 45" descr="Kleine cirkel met een 3 erin om aan te geven dat dit stap 3 is">
            <a:extLst>
              <a:ext uri="{FF2B5EF4-FFF2-40B4-BE49-F238E27FC236}">
                <a16:creationId xmlns:a16="http://schemas.microsoft.com/office/drawing/2014/main" id="{77639D0E-3D38-4172-BC81-6C88B73A1AEC}"/>
              </a:ext>
            </a:extLst>
          </p:cNvPr>
          <p:cNvGrpSpPr/>
          <p:nvPr/>
        </p:nvGrpSpPr>
        <p:grpSpPr bwMode="blackWhite">
          <a:xfrm>
            <a:off x="599141" y="4729893"/>
            <a:ext cx="558179" cy="409838"/>
            <a:chOff x="6953426" y="711274"/>
            <a:chExt cx="558179" cy="409838"/>
          </a:xfrm>
        </p:grpSpPr>
        <p:sp>
          <p:nvSpPr>
            <p:cNvPr id="47" name="Ovaal 46" descr="Kleine cirkel">
              <a:extLst>
                <a:ext uri="{FF2B5EF4-FFF2-40B4-BE49-F238E27FC236}">
                  <a16:creationId xmlns:a16="http://schemas.microsoft.com/office/drawing/2014/main" id="{7C603245-13F8-4FD9-9EE3-E0334E87BA89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48" name="Tekstvak 47" descr="Cijfer 3">
              <a:extLst>
                <a:ext uri="{FF2B5EF4-FFF2-40B4-BE49-F238E27FC236}">
                  <a16:creationId xmlns:a16="http://schemas.microsoft.com/office/drawing/2014/main" id="{D2D1BB4D-19CC-4809-A8B1-AD1CC2B82D37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9" name="Tijdelijke aanduiding voor inhoud 17">
            <a:extLst>
              <a:ext uri="{FF2B5EF4-FFF2-40B4-BE49-F238E27FC236}">
                <a16:creationId xmlns:a16="http://schemas.microsoft.com/office/drawing/2014/main" id="{BA920A8B-EA6A-4B83-9B0A-B1A1595CC2B3}"/>
              </a:ext>
            </a:extLst>
          </p:cNvPr>
          <p:cNvSpPr txBox="1">
            <a:spLocks/>
          </p:cNvSpPr>
          <p:nvPr/>
        </p:nvSpPr>
        <p:spPr>
          <a:xfrm>
            <a:off x="1118620" y="4746182"/>
            <a:ext cx="4737419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2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Encryptie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Encryptie wordt toegepast tijdens transport en tijdens opslag/in ruste. Men volgt Secure Software Design van OWASP.  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Groep 49" descr="Kleine cirkel met een 1 erin om aan te geven dat dit stap 1 is">
            <a:extLst>
              <a:ext uri="{FF2B5EF4-FFF2-40B4-BE49-F238E27FC236}">
                <a16:creationId xmlns:a16="http://schemas.microsoft.com/office/drawing/2014/main" id="{6BE88614-5DE7-4F6E-99CD-4754310C3774}"/>
              </a:ext>
            </a:extLst>
          </p:cNvPr>
          <p:cNvGrpSpPr/>
          <p:nvPr/>
        </p:nvGrpSpPr>
        <p:grpSpPr bwMode="blackWhite">
          <a:xfrm>
            <a:off x="6415297" y="1912757"/>
            <a:ext cx="558179" cy="409838"/>
            <a:chOff x="6953426" y="711274"/>
            <a:chExt cx="558179" cy="409838"/>
          </a:xfrm>
        </p:grpSpPr>
        <p:sp>
          <p:nvSpPr>
            <p:cNvPr id="51" name="Ovaal 50" descr="Kleine cirkel">
              <a:extLst>
                <a:ext uri="{FF2B5EF4-FFF2-40B4-BE49-F238E27FC236}">
                  <a16:creationId xmlns:a16="http://schemas.microsoft.com/office/drawing/2014/main" id="{F12463A7-B12B-4946-BD54-0D9A05FA750E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52" name="Tekstvak 51" descr="Cijfer 1">
              <a:extLst>
                <a:ext uri="{FF2B5EF4-FFF2-40B4-BE49-F238E27FC236}">
                  <a16:creationId xmlns:a16="http://schemas.microsoft.com/office/drawing/2014/main" id="{E7F0641C-A282-41C7-9300-3D3FAFCFFDC1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53" name="Tijdelijke aanduiding voor inhoud 17">
            <a:extLst>
              <a:ext uri="{FF2B5EF4-FFF2-40B4-BE49-F238E27FC236}">
                <a16:creationId xmlns:a16="http://schemas.microsoft.com/office/drawing/2014/main" id="{A969DE9A-8E8A-4683-964A-7B3D33315A8E}"/>
              </a:ext>
            </a:extLst>
          </p:cNvPr>
          <p:cNvSpPr txBox="1">
            <a:spLocks/>
          </p:cNvSpPr>
          <p:nvPr/>
        </p:nvSpPr>
        <p:spPr>
          <a:xfrm>
            <a:off x="6922613" y="1934287"/>
            <a:ext cx="4676537" cy="95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Rechten gefaciliteerd </a:t>
            </a:r>
            <a:r>
              <a:rPr lang="nl-NL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Dit is in orde. Betrokkenen kunnen hun rechten uitoefenen en kunnen weten dat de ICT-voorzieningen worden gemonitord. </a:t>
            </a:r>
          </a:p>
        </p:txBody>
      </p:sp>
      <p:grpSp>
        <p:nvGrpSpPr>
          <p:cNvPr id="54" name="Groep 53" descr="Kleine cirkel met een 2 erin om aan te geven dat dit stap 2 is">
            <a:extLst>
              <a:ext uri="{FF2B5EF4-FFF2-40B4-BE49-F238E27FC236}">
                <a16:creationId xmlns:a16="http://schemas.microsoft.com/office/drawing/2014/main" id="{D8031527-4FB6-4E1A-8C61-C2C2977852A6}"/>
              </a:ext>
            </a:extLst>
          </p:cNvPr>
          <p:cNvGrpSpPr/>
          <p:nvPr/>
        </p:nvGrpSpPr>
        <p:grpSpPr bwMode="blackWhite">
          <a:xfrm>
            <a:off x="6433421" y="2751261"/>
            <a:ext cx="558179" cy="409838"/>
            <a:chOff x="6953426" y="711274"/>
            <a:chExt cx="558179" cy="409838"/>
          </a:xfrm>
        </p:grpSpPr>
        <p:sp>
          <p:nvSpPr>
            <p:cNvPr id="55" name="Ovaal 54" descr="Kleine cirkel">
              <a:extLst>
                <a:ext uri="{FF2B5EF4-FFF2-40B4-BE49-F238E27FC236}">
                  <a16:creationId xmlns:a16="http://schemas.microsoft.com/office/drawing/2014/main" id="{4BC267AF-170B-464E-997B-64E2F2CCD745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56" name="Tekstvak 55" descr="Cijfer 2">
              <a:extLst>
                <a:ext uri="{FF2B5EF4-FFF2-40B4-BE49-F238E27FC236}">
                  <a16:creationId xmlns:a16="http://schemas.microsoft.com/office/drawing/2014/main" id="{E25B88D4-1CBB-40AB-BE02-2C39D3C2306D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</a:t>
              </a:r>
            </a:p>
          </p:txBody>
        </p:sp>
      </p:grpSp>
      <p:sp>
        <p:nvSpPr>
          <p:cNvPr id="57" name="Tijdelijke aanduiding voor inhoud 17">
            <a:extLst>
              <a:ext uri="{FF2B5EF4-FFF2-40B4-BE49-F238E27FC236}">
                <a16:creationId xmlns:a16="http://schemas.microsoft.com/office/drawing/2014/main" id="{84D158A2-076B-4705-B314-70F83AF5656F}"/>
              </a:ext>
            </a:extLst>
          </p:cNvPr>
          <p:cNvSpPr txBox="1">
            <a:spLocks/>
          </p:cNvSpPr>
          <p:nvPr/>
        </p:nvSpPr>
        <p:spPr>
          <a:xfrm>
            <a:off x="6940736" y="2772791"/>
            <a:ext cx="4829097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2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Toegangsmanagement 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De toegang is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8" name="Groep 57" descr="Kleine cirkel met een 3 erin om aan te geven dat dit stap 3 is">
            <a:extLst>
              <a:ext uri="{FF2B5EF4-FFF2-40B4-BE49-F238E27FC236}">
                <a16:creationId xmlns:a16="http://schemas.microsoft.com/office/drawing/2014/main" id="{5AE794B7-7EAA-4349-B93A-6F6DF862CDC2}"/>
              </a:ext>
            </a:extLst>
          </p:cNvPr>
          <p:cNvGrpSpPr/>
          <p:nvPr/>
        </p:nvGrpSpPr>
        <p:grpSpPr bwMode="blackWhite">
          <a:xfrm>
            <a:off x="6421257" y="3722321"/>
            <a:ext cx="558179" cy="409838"/>
            <a:chOff x="6953426" y="711274"/>
            <a:chExt cx="558179" cy="409838"/>
          </a:xfrm>
        </p:grpSpPr>
        <p:sp>
          <p:nvSpPr>
            <p:cNvPr id="59" name="Ovaal 58" descr="Kleine cirkel">
              <a:extLst>
                <a:ext uri="{FF2B5EF4-FFF2-40B4-BE49-F238E27FC236}">
                  <a16:creationId xmlns:a16="http://schemas.microsoft.com/office/drawing/2014/main" id="{DB981880-2A56-4147-9BA3-65D66E9B551E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60" name="Tekstvak 59" descr="Cijfer 3">
              <a:extLst>
                <a:ext uri="{FF2B5EF4-FFF2-40B4-BE49-F238E27FC236}">
                  <a16:creationId xmlns:a16="http://schemas.microsoft.com/office/drawing/2014/main" id="{07F00D94-2B81-4D90-AF90-5FB3DFC5CC17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7</a:t>
              </a:r>
            </a:p>
          </p:txBody>
        </p:sp>
      </p:grpSp>
      <p:sp>
        <p:nvSpPr>
          <p:cNvPr id="61" name="Tijdelijke aanduiding voor inhoud 17">
            <a:extLst>
              <a:ext uri="{FF2B5EF4-FFF2-40B4-BE49-F238E27FC236}">
                <a16:creationId xmlns:a16="http://schemas.microsoft.com/office/drawing/2014/main" id="{895343CD-4626-4EE9-873B-BC3724B39FD3}"/>
              </a:ext>
            </a:extLst>
          </p:cNvPr>
          <p:cNvSpPr txBox="1">
            <a:spLocks/>
          </p:cNvSpPr>
          <p:nvPr/>
        </p:nvSpPr>
        <p:spPr>
          <a:xfrm>
            <a:off x="6940736" y="3738610"/>
            <a:ext cx="4737419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Bewaren en vernietigen</a:t>
            </a:r>
            <a:r>
              <a:rPr lang="nl-NL" sz="12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orde. Toelichting …</a:t>
            </a:r>
          </a:p>
        </p:txBody>
      </p:sp>
      <p:grpSp>
        <p:nvGrpSpPr>
          <p:cNvPr id="62" name="Groep 61" descr="Kleine cirkel met een 3 erin om aan te geven dat dit stap 3 is">
            <a:extLst>
              <a:ext uri="{FF2B5EF4-FFF2-40B4-BE49-F238E27FC236}">
                <a16:creationId xmlns:a16="http://schemas.microsoft.com/office/drawing/2014/main" id="{73BD8396-CFB3-41DE-B0F3-63BBEF1B1D1E}"/>
              </a:ext>
            </a:extLst>
          </p:cNvPr>
          <p:cNvGrpSpPr/>
          <p:nvPr/>
        </p:nvGrpSpPr>
        <p:grpSpPr bwMode="blackWhite">
          <a:xfrm>
            <a:off x="6406436" y="4746182"/>
            <a:ext cx="558179" cy="409838"/>
            <a:chOff x="6953426" y="711274"/>
            <a:chExt cx="558179" cy="409838"/>
          </a:xfrm>
        </p:grpSpPr>
        <p:sp>
          <p:nvSpPr>
            <p:cNvPr id="63" name="Ovaal 62" descr="Kleine cirkel">
              <a:extLst>
                <a:ext uri="{FF2B5EF4-FFF2-40B4-BE49-F238E27FC236}">
                  <a16:creationId xmlns:a16="http://schemas.microsoft.com/office/drawing/2014/main" id="{1C92734A-C9F1-43B6-B36B-752AF87585D4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64" name="Tekstvak 63" descr="Cijfer 3">
              <a:extLst>
                <a:ext uri="{FF2B5EF4-FFF2-40B4-BE49-F238E27FC236}">
                  <a16:creationId xmlns:a16="http://schemas.microsoft.com/office/drawing/2014/main" id="{676A8B79-8A04-4AD8-A76B-E4D638B6A5C3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8</a:t>
              </a:r>
            </a:p>
          </p:txBody>
        </p:sp>
      </p:grpSp>
      <p:sp>
        <p:nvSpPr>
          <p:cNvPr id="65" name="Tijdelijke aanduiding voor inhoud 17">
            <a:extLst>
              <a:ext uri="{FF2B5EF4-FFF2-40B4-BE49-F238E27FC236}">
                <a16:creationId xmlns:a16="http://schemas.microsoft.com/office/drawing/2014/main" id="{7B313CE8-5FC8-4BA9-9810-010CD96BC3E4}"/>
              </a:ext>
            </a:extLst>
          </p:cNvPr>
          <p:cNvSpPr txBox="1">
            <a:spLocks/>
          </p:cNvSpPr>
          <p:nvPr/>
        </p:nvSpPr>
        <p:spPr>
          <a:xfrm>
            <a:off x="6973476" y="4709671"/>
            <a:ext cx="4737419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sz="12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Veilige verwerking (en beheer) 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Privacy </a:t>
            </a:r>
            <a:r>
              <a:rPr lang="nl-NL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Design is toegepast. </a:t>
            </a:r>
            <a:endParaRPr lang="nl-NL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C487C64-59F4-4378-8030-F1221B4D0F7C}"/>
              </a:ext>
            </a:extLst>
          </p:cNvPr>
          <p:cNvSpPr txBox="1"/>
          <p:nvPr/>
        </p:nvSpPr>
        <p:spPr>
          <a:xfrm>
            <a:off x="5531908" y="1912757"/>
            <a:ext cx="387991" cy="48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65C1C88-D9F3-47D3-BFCF-B277A8E00BF1}"/>
              </a:ext>
            </a:extLst>
          </p:cNvPr>
          <p:cNvSpPr txBox="1"/>
          <p:nvPr/>
        </p:nvSpPr>
        <p:spPr>
          <a:xfrm>
            <a:off x="5531908" y="2895022"/>
            <a:ext cx="387991" cy="48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9229EAC-306C-46DB-8811-8111427A9174}"/>
              </a:ext>
            </a:extLst>
          </p:cNvPr>
          <p:cNvSpPr txBox="1"/>
          <p:nvPr/>
        </p:nvSpPr>
        <p:spPr>
          <a:xfrm>
            <a:off x="5498260" y="3850977"/>
            <a:ext cx="387991" cy="48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BA0AD1AA-521F-4530-AF88-F49472C2A7C8}"/>
              </a:ext>
            </a:extLst>
          </p:cNvPr>
          <p:cNvSpPr txBox="1"/>
          <p:nvPr/>
        </p:nvSpPr>
        <p:spPr>
          <a:xfrm>
            <a:off x="5507144" y="4964360"/>
            <a:ext cx="387991" cy="48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6595813-261A-4374-804F-77B26E3EF569}"/>
              </a:ext>
            </a:extLst>
          </p:cNvPr>
          <p:cNvSpPr txBox="1"/>
          <p:nvPr/>
        </p:nvSpPr>
        <p:spPr>
          <a:xfrm>
            <a:off x="11245286" y="1997350"/>
            <a:ext cx="387991" cy="48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EF1B38C-1110-42DF-9D9E-221CA1BC0AFD}"/>
              </a:ext>
            </a:extLst>
          </p:cNvPr>
          <p:cNvSpPr txBox="1"/>
          <p:nvPr/>
        </p:nvSpPr>
        <p:spPr>
          <a:xfrm>
            <a:off x="11278437" y="4052084"/>
            <a:ext cx="387991" cy="48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4D255164-C492-47FD-9CF3-9FF8F95C54FC}"/>
              </a:ext>
            </a:extLst>
          </p:cNvPr>
          <p:cNvSpPr txBox="1"/>
          <p:nvPr/>
        </p:nvSpPr>
        <p:spPr>
          <a:xfrm>
            <a:off x="11260288" y="4930849"/>
            <a:ext cx="387991" cy="48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4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</a:t>
            </a:r>
            <a:endParaRPr lang="nl-NL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E08973-8476-6CED-2252-481851BAD399}"/>
              </a:ext>
            </a:extLst>
          </p:cNvPr>
          <p:cNvSpPr txBox="1"/>
          <p:nvPr/>
        </p:nvSpPr>
        <p:spPr>
          <a:xfrm>
            <a:off x="11176561" y="2972913"/>
            <a:ext cx="71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B050"/>
                </a:solidFill>
                <a:effectLst/>
                <a:sym typeface="Webdings" panose="05030102010509060703" pitchFamily="18" charset="2"/>
              </a:rPr>
              <a:t>❌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941617"/>
      </p:ext>
    </p:extLst>
  </p:cSld>
  <p:clrMapOvr>
    <a:masterClrMapping/>
  </p:clrMapOvr>
</p:sld>
</file>

<file path=ppt/theme/theme1.xml><?xml version="1.0" encoding="utf-8"?>
<a:theme xmlns:a="http://schemas.openxmlformats.org/drawingml/2006/main" name="Welkomst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12_TF10001108_Win32" id="{85B2D8A4-B13A-4AAF-A44D-9A3D1737F896}" vid="{74B8AFAE-2079-4C73-9E56-BB47F0A8F7E3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881F2A3EF99468695EBB3ACE05DA2" ma:contentTypeVersion="4" ma:contentTypeDescription="Create a new document." ma:contentTypeScope="" ma:versionID="18d1d126f4a7c92cca7911aa48b06b23">
  <xsd:schema xmlns:xsd="http://www.w3.org/2001/XMLSchema" xmlns:xs="http://www.w3.org/2001/XMLSchema" xmlns:p="http://schemas.microsoft.com/office/2006/metadata/properties" xmlns:ns2="346e5cf6-46bf-48b1-8aee-6a13bbbea3a7" targetNamespace="http://schemas.microsoft.com/office/2006/metadata/properties" ma:root="true" ma:fieldsID="81793b38407d806e75c53357a56e86de" ns2:_="">
    <xsd:import namespace="346e5cf6-46bf-48b1-8aee-6a13bbbea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e5cf6-46bf-48b1-8aee-6a13bbbea3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D6CAA9-5239-4439-8FEE-E53D23B33273}"/>
</file>

<file path=customXml/itemProps2.xml><?xml version="1.0" encoding="utf-8"?>
<ds:datastoreItem xmlns:ds="http://schemas.openxmlformats.org/officeDocument/2006/customXml" ds:itemID="{4106BFAA-3068-4CAF-94EB-6C329BB07C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F5857-E677-45E6-A7E0-A87108BC7FE1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887ed2fd-f214-4873-9f65-852bc7814a67"/>
    <ds:schemaRef ds:uri="bdf8b16f-d27e-407e-83f5-26c719973e5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{B35D712A-BDA3-4706-BEAD-FDFD1773B501}tf10001108_win32</Template>
  <TotalTime>18158</TotalTime>
  <Words>673</Words>
  <Application>Microsoft Office PowerPoint</Application>
  <PresentationFormat>Breedbeeld</PresentationFormat>
  <Paragraphs>110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Segoe UI Light</vt:lpstr>
      <vt:lpstr>Segoe UI Semibold</vt:lpstr>
      <vt:lpstr>Webdings</vt:lpstr>
      <vt:lpstr>Welkomstdoc</vt:lpstr>
      <vt:lpstr>titel</vt:lpstr>
      <vt:lpstr>Over deze risicoanalyse</vt:lpstr>
      <vt:lpstr>Samenvatting risico’s en maatregelen</vt:lpstr>
      <vt:lpstr>Inventarisatie verwerking persoonsgegevens</vt:lpstr>
      <vt:lpstr>Rechtmatigheid</vt:lpstr>
      <vt:lpstr>Framework Privacy by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PowerPoint</dc:title>
  <dc:creator>Helma de Boer</dc:creator>
  <cp:keywords/>
  <cp:lastModifiedBy>Helma de Boer</cp:lastModifiedBy>
  <cp:revision>9</cp:revision>
  <cp:lastPrinted>2022-03-08T13:35:03Z</cp:lastPrinted>
  <dcterms:created xsi:type="dcterms:W3CDTF">2022-02-28T09:33:50Z</dcterms:created>
  <dcterms:modified xsi:type="dcterms:W3CDTF">2025-06-02T12:57:04Z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0x010100B1C881F2A3EF99468695EBB3ACE05DA2</vt:lpwstr>
  </property>
</Properties>
</file>